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1" r:id="rId4"/>
    <p:sldId id="258" r:id="rId5"/>
    <p:sldId id="273" r:id="rId6"/>
    <p:sldId id="272" r:id="rId7"/>
    <p:sldId id="274" r:id="rId8"/>
    <p:sldId id="267" r:id="rId9"/>
    <p:sldId id="266" r:id="rId10"/>
    <p:sldId id="262" r:id="rId11"/>
    <p:sldId id="259" r:id="rId12"/>
    <p:sldId id="261" r:id="rId13"/>
    <p:sldId id="260" r:id="rId14"/>
    <p:sldId id="265" r:id="rId15"/>
    <p:sldId id="264" r:id="rId16"/>
    <p:sldId id="263" r:id="rId17"/>
    <p:sldId id="268" r:id="rId18"/>
    <p:sldId id="269" r:id="rId19"/>
    <p:sldId id="275"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96" y="4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CE125-F2D1-4444-84B0-8B683285B1B6}"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B8168-C543-D347-8A9A-FFFDBBEB46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CE125-F2D1-4444-84B0-8B683285B1B6}" type="datetimeFigureOut">
              <a:rPr lang="en-US" smtClean="0"/>
              <a:pPr/>
              <a:t>10/20/2015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B8168-C543-D347-8A9A-FFFDBBEB46E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Sui, Tang, and Song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Chaos (era of five dynasties) 907-960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a:t>
            </a:r>
            <a:endParaRPr lang="en-US" dirty="0"/>
          </a:p>
        </p:txBody>
      </p:sp>
      <p:sp>
        <p:nvSpPr>
          <p:cNvPr id="3" name="Content Placeholder 2"/>
          <p:cNvSpPr>
            <a:spLocks noGrp="1"/>
          </p:cNvSpPr>
          <p:nvPr>
            <p:ph idx="1"/>
          </p:nvPr>
        </p:nvSpPr>
        <p:spPr/>
        <p:txBody>
          <a:bodyPr/>
          <a:lstStyle/>
          <a:p>
            <a:r>
              <a:rPr lang="en-US" dirty="0" smtClean="0"/>
              <a:t>960 – 1279</a:t>
            </a:r>
          </a:p>
          <a:p>
            <a:endParaRPr lang="en-US" dirty="0" smtClean="0"/>
          </a:p>
          <a:p>
            <a:r>
              <a:rPr lang="en-US" dirty="0" smtClean="0"/>
              <a:t>Civil Service exams</a:t>
            </a:r>
          </a:p>
          <a:p>
            <a:pPr lvl="1"/>
            <a:r>
              <a:rPr lang="en-US" dirty="0" smtClean="0"/>
              <a:t>Professionals in bureaucracy</a:t>
            </a:r>
          </a:p>
          <a:p>
            <a:pPr lvl="1"/>
            <a:r>
              <a:rPr lang="en-US" dirty="0" smtClean="0"/>
              <a:t>Equal opportunity?</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a:t>
            </a:r>
            <a:endParaRPr lang="en-US" dirty="0"/>
          </a:p>
        </p:txBody>
      </p:sp>
      <p:sp>
        <p:nvSpPr>
          <p:cNvPr id="3" name="Content Placeholder 2"/>
          <p:cNvSpPr>
            <a:spLocks noGrp="1"/>
          </p:cNvSpPr>
          <p:nvPr>
            <p:ph idx="1"/>
          </p:nvPr>
        </p:nvSpPr>
        <p:spPr/>
        <p:txBody>
          <a:bodyPr/>
          <a:lstStyle/>
          <a:p>
            <a:r>
              <a:rPr lang="en-US" dirty="0" smtClean="0">
                <a:sym typeface="Wingdings"/>
              </a:rPr>
              <a:t>Moveable type printing</a:t>
            </a:r>
          </a:p>
          <a:p>
            <a:pPr lvl="1"/>
            <a:r>
              <a:rPr lang="en-US" dirty="0" smtClean="0">
                <a:sym typeface="Wingdings"/>
              </a:rPr>
              <a:t>Cheaper books</a:t>
            </a:r>
          </a:p>
          <a:p>
            <a:r>
              <a:rPr lang="en-US" dirty="0" smtClean="0"/>
              <a:t>Compass</a:t>
            </a:r>
          </a:p>
          <a:p>
            <a:r>
              <a:rPr lang="en-US" dirty="0" smtClean="0"/>
              <a:t>Gunpowder</a:t>
            </a:r>
          </a:p>
          <a:p>
            <a:endParaRPr lang="en-US" dirty="0" smtClean="0"/>
          </a:p>
          <a:p>
            <a:endParaRPr lang="en-US" dirty="0" smtClean="0">
              <a:sym typeface="Wingdings"/>
            </a:endParaRPr>
          </a:p>
          <a:p>
            <a:endParaRPr lang="en-US" dirty="0" smtClean="0">
              <a:sym typeface="Wingdings"/>
            </a:endParaRPr>
          </a:p>
        </p:txBody>
      </p:sp>
      <p:pic>
        <p:nvPicPr>
          <p:cNvPr id="4098" name="Picture 2" descr="http://www.computersmiths.com/chineseinvention/images/movabletype.jpg"/>
          <p:cNvPicPr>
            <a:picLocks noChangeAspect="1" noChangeArrowheads="1"/>
          </p:cNvPicPr>
          <p:nvPr/>
        </p:nvPicPr>
        <p:blipFill>
          <a:blip r:embed="rId2"/>
          <a:srcRect/>
          <a:stretch>
            <a:fillRect/>
          </a:stretch>
        </p:blipFill>
        <p:spPr bwMode="auto">
          <a:xfrm>
            <a:off x="5596255" y="3345180"/>
            <a:ext cx="2857500" cy="21431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a:t>
            </a:r>
            <a:endParaRPr lang="en-US" dirty="0"/>
          </a:p>
        </p:txBody>
      </p:sp>
      <p:sp>
        <p:nvSpPr>
          <p:cNvPr id="3" name="Content Placeholder 2"/>
          <p:cNvSpPr>
            <a:spLocks noGrp="1"/>
          </p:cNvSpPr>
          <p:nvPr>
            <p:ph idx="1"/>
          </p:nvPr>
        </p:nvSpPr>
        <p:spPr/>
        <p:txBody>
          <a:bodyPr/>
          <a:lstStyle/>
          <a:p>
            <a:r>
              <a:rPr lang="en-US" dirty="0" smtClean="0"/>
              <a:t>Land reform</a:t>
            </a:r>
          </a:p>
          <a:p>
            <a:pPr lvl="1"/>
            <a:r>
              <a:rPr lang="en-US" dirty="0" smtClean="0"/>
              <a:t>Fast growing rice</a:t>
            </a:r>
          </a:p>
          <a:p>
            <a:pPr lvl="1"/>
            <a:endParaRPr lang="en-US" dirty="0" smtClean="0"/>
          </a:p>
          <a:p>
            <a:r>
              <a:rPr lang="en-US" dirty="0" smtClean="0"/>
              <a:t>Urbanization</a:t>
            </a:r>
          </a:p>
          <a:p>
            <a:pPr lvl="1"/>
            <a:r>
              <a:rPr lang="en-US" dirty="0" smtClean="0"/>
              <a:t>Introduction of steel, cotton, gunpowder</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a:t>
            </a:r>
            <a:endParaRPr lang="en-US" dirty="0"/>
          </a:p>
        </p:txBody>
      </p:sp>
      <p:sp>
        <p:nvSpPr>
          <p:cNvPr id="3" name="Content Placeholder 2"/>
          <p:cNvSpPr>
            <a:spLocks noGrp="1"/>
          </p:cNvSpPr>
          <p:nvPr>
            <p:ph idx="1"/>
          </p:nvPr>
        </p:nvSpPr>
        <p:spPr/>
        <p:txBody>
          <a:bodyPr/>
          <a:lstStyle/>
          <a:p>
            <a:r>
              <a:rPr lang="en-US" dirty="0" err="1" smtClean="0">
                <a:sym typeface="Wingdings"/>
              </a:rPr>
              <a:t>Footbinding</a:t>
            </a:r>
            <a:endParaRPr lang="en-US" dirty="0" smtClean="0">
              <a:sym typeface="Wingdings"/>
            </a:endParaRPr>
          </a:p>
          <a:p>
            <a:pPr lvl="1"/>
            <a:r>
              <a:rPr lang="en-US" dirty="0" smtClean="0">
                <a:sym typeface="Wingdings"/>
              </a:rPr>
              <a:t>Banned 1949</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sym typeface="Wingdings"/>
              </a:rPr>
              <a:t>Neo-Confucianism</a:t>
            </a:r>
          </a:p>
          <a:p>
            <a:pPr lvl="1"/>
            <a:r>
              <a:rPr lang="en-US" dirty="0" smtClean="0">
                <a:sym typeface="Wingdings"/>
              </a:rPr>
              <a:t>Zhu Xi</a:t>
            </a:r>
          </a:p>
          <a:p>
            <a:pPr lvl="1"/>
            <a:r>
              <a:rPr lang="en-US" dirty="0" smtClean="0">
                <a:sym typeface="Wingdings"/>
              </a:rPr>
              <a:t>Revival of Confucianism</a:t>
            </a:r>
          </a:p>
          <a:p>
            <a:pPr lvl="2"/>
            <a:r>
              <a:rPr lang="en-US" dirty="0" smtClean="0">
                <a:sym typeface="Wingdings"/>
              </a:rPr>
              <a:t>Secular (rejected Buddhism)</a:t>
            </a:r>
          </a:p>
          <a:p>
            <a:pPr lvl="3"/>
            <a:r>
              <a:rPr lang="en-US" dirty="0" smtClean="0">
                <a:sym typeface="Wingdings"/>
              </a:rPr>
              <a:t>World is real: fulfillment comes from participation, not withdrawal</a:t>
            </a:r>
          </a:p>
          <a:p>
            <a:pPr lvl="2"/>
            <a:r>
              <a:rPr lang="en-US" dirty="0" smtClean="0">
                <a:sym typeface="Wingdings"/>
              </a:rPr>
              <a:t>Adopted metaphysical principals of Buddhism and Daoism</a:t>
            </a:r>
          </a:p>
          <a:p>
            <a:pPr lvl="1"/>
            <a:endParaRPr lang="en-US" dirty="0" smtClean="0">
              <a:sym typeface="Wingdings"/>
            </a:endParaRP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Decline and Fall of Song</a:t>
            </a:r>
            <a:endParaRPr lang="en-US" dirty="0"/>
          </a:p>
        </p:txBody>
      </p:sp>
      <p:sp>
        <p:nvSpPr>
          <p:cNvPr id="3" name="Content Placeholder 2"/>
          <p:cNvSpPr>
            <a:spLocks noGrp="1"/>
          </p:cNvSpPr>
          <p:nvPr>
            <p:ph idx="1"/>
          </p:nvPr>
        </p:nvSpPr>
        <p:spPr/>
        <p:txBody>
          <a:bodyPr/>
          <a:lstStyle/>
          <a:p>
            <a:r>
              <a:rPr lang="en-US" dirty="0" smtClean="0"/>
              <a:t>Army expensive</a:t>
            </a:r>
          </a:p>
          <a:p>
            <a:endParaRPr lang="en-US" dirty="0" smtClean="0"/>
          </a:p>
          <a:p>
            <a:r>
              <a:rPr lang="en-US" dirty="0" err="1" smtClean="0"/>
              <a:t>Jurchen</a:t>
            </a:r>
            <a:r>
              <a:rPr lang="en-US" dirty="0" smtClean="0"/>
              <a:t> 1126</a:t>
            </a:r>
          </a:p>
          <a:p>
            <a:endParaRPr lang="en-US" dirty="0" smtClean="0"/>
          </a:p>
          <a:p>
            <a:r>
              <a:rPr lang="en-US" dirty="0" smtClean="0"/>
              <a:t>Song Reestablished </a:t>
            </a:r>
          </a:p>
          <a:p>
            <a:pPr lvl="1"/>
            <a:r>
              <a:rPr lang="en-US" dirty="0" smtClean="0"/>
              <a:t>Southern Song (capital </a:t>
            </a:r>
            <a:r>
              <a:rPr lang="en-US" dirty="0" err="1" smtClean="0"/>
              <a:t>Huangzhou</a:t>
            </a:r>
            <a:r>
              <a:rPr lang="en-US" dirty="0" smtClean="0"/>
              <a:t>)</a:t>
            </a:r>
          </a:p>
          <a:p>
            <a:pPr lvl="1"/>
            <a:r>
              <a:rPr lang="en-US" dirty="0" smtClean="0"/>
              <a:t>Fell to Mongols 1279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1143000"/>
          </a:xfrm>
        </p:spPr>
        <p:txBody>
          <a:bodyPr/>
          <a:lstStyle/>
          <a:p>
            <a:r>
              <a:rPr lang="en-US" dirty="0" smtClean="0"/>
              <a:t>Russia (Pre Mongol)</a:t>
            </a:r>
            <a:endParaRPr lang="en-US" dirty="0"/>
          </a:p>
        </p:txBody>
      </p:sp>
      <p:sp>
        <p:nvSpPr>
          <p:cNvPr id="3" name="Content Placeholder 2"/>
          <p:cNvSpPr>
            <a:spLocks noGrp="1"/>
          </p:cNvSpPr>
          <p:nvPr>
            <p:ph idx="1"/>
          </p:nvPr>
        </p:nvSpPr>
        <p:spPr>
          <a:xfrm>
            <a:off x="198120" y="975361"/>
            <a:ext cx="8229600" cy="1447800"/>
          </a:xfrm>
        </p:spPr>
        <p:txBody>
          <a:bodyPr>
            <a:normAutofit fontScale="92500" lnSpcReduction="20000"/>
          </a:bodyPr>
          <a:lstStyle/>
          <a:p>
            <a:r>
              <a:rPr lang="en-US" dirty="0" smtClean="0"/>
              <a:t>Blend of Scandinavians and Slavs</a:t>
            </a:r>
          </a:p>
          <a:p>
            <a:endParaRPr lang="en-US" dirty="0" smtClean="0"/>
          </a:p>
          <a:p>
            <a:r>
              <a:rPr lang="en-US" dirty="0" smtClean="0"/>
              <a:t>City: Kiev</a:t>
            </a:r>
            <a:endParaRPr lang="en-US" dirty="0"/>
          </a:p>
        </p:txBody>
      </p:sp>
      <p:pic>
        <p:nvPicPr>
          <p:cNvPr id="23554" name="Picture 2" descr="map of Kievan Rus"/>
          <p:cNvPicPr>
            <a:picLocks noChangeAspect="1" noChangeArrowheads="1"/>
          </p:cNvPicPr>
          <p:nvPr/>
        </p:nvPicPr>
        <p:blipFill>
          <a:blip r:embed="rId2"/>
          <a:srcRect/>
          <a:stretch>
            <a:fillRect/>
          </a:stretch>
        </p:blipFill>
        <p:spPr bwMode="auto">
          <a:xfrm>
            <a:off x="1356360" y="2315210"/>
            <a:ext cx="7787641" cy="454279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a:xfrm>
            <a:off x="243840" y="1600200"/>
            <a:ext cx="8442960" cy="4861560"/>
          </a:xfrm>
        </p:spPr>
        <p:txBody>
          <a:bodyPr>
            <a:normAutofit lnSpcReduction="10000"/>
          </a:bodyPr>
          <a:lstStyle/>
          <a:p>
            <a:r>
              <a:rPr lang="en-US" dirty="0" smtClean="0"/>
              <a:t>987 </a:t>
            </a:r>
          </a:p>
          <a:p>
            <a:r>
              <a:rPr lang="en-US" dirty="0" smtClean="0"/>
              <a:t>Vladimir needs to choose a religion</a:t>
            </a:r>
          </a:p>
          <a:p>
            <a:pPr lvl="1"/>
            <a:r>
              <a:rPr lang="en-US" dirty="0" smtClean="0"/>
              <a:t>Sends emissaries to study</a:t>
            </a:r>
          </a:p>
          <a:p>
            <a:pPr lvl="1"/>
            <a:endParaRPr lang="en-US" dirty="0" smtClean="0"/>
          </a:p>
          <a:p>
            <a:pPr lvl="1"/>
            <a:r>
              <a:rPr lang="en-US" dirty="0" smtClean="0"/>
              <a:t>1.) Eastern Orthodox</a:t>
            </a:r>
          </a:p>
          <a:p>
            <a:pPr lvl="1"/>
            <a:r>
              <a:rPr lang="en-US" dirty="0" smtClean="0"/>
              <a:t>2.) Islam</a:t>
            </a:r>
          </a:p>
          <a:p>
            <a:pPr lvl="1"/>
            <a:r>
              <a:rPr lang="en-US" dirty="0" smtClean="0"/>
              <a:t>3.) Roman Catholicism</a:t>
            </a:r>
          </a:p>
          <a:p>
            <a:pPr lvl="1"/>
            <a:endParaRPr lang="en-US" dirty="0" smtClean="0"/>
          </a:p>
          <a:p>
            <a:pPr lvl="1"/>
            <a:r>
              <a:rPr lang="en-US" dirty="0" smtClean="0"/>
              <a:t>What are the advantages and disadvantages?</a:t>
            </a:r>
          </a:p>
          <a:p>
            <a:pPr lvl="2"/>
            <a:r>
              <a:rPr lang="en-US" dirty="0" smtClean="0"/>
              <a:t>(Think about the fact that you are studying this for a 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Greeks led us to the buildings where they worship their God, and we knew not whether we were in heaven or on earth. For on earth there is no such splendor or such beauty, and we are at a loss how to describe it. We only know that God dwells there among men and we cannot forget that beauty.”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3"/>
            <a:ext cx="8229600" cy="1143000"/>
          </a:xfrm>
        </p:spPr>
        <p:txBody>
          <a:bodyPr/>
          <a:lstStyle/>
          <a:p>
            <a:r>
              <a:rPr lang="en-US" dirty="0" smtClean="0"/>
              <a:t>Sui (589 – 618)</a:t>
            </a:r>
            <a:endParaRPr lang="en-US" dirty="0"/>
          </a:p>
        </p:txBody>
      </p:sp>
      <p:sp>
        <p:nvSpPr>
          <p:cNvPr id="3" name="Content Placeholder 2"/>
          <p:cNvSpPr>
            <a:spLocks noGrp="1"/>
          </p:cNvSpPr>
          <p:nvPr>
            <p:ph idx="1"/>
          </p:nvPr>
        </p:nvSpPr>
        <p:spPr>
          <a:xfrm>
            <a:off x="0" y="860237"/>
            <a:ext cx="8229600" cy="4525963"/>
          </a:xfrm>
        </p:spPr>
        <p:txBody>
          <a:bodyPr>
            <a:normAutofit lnSpcReduction="10000"/>
          </a:bodyPr>
          <a:lstStyle/>
          <a:p>
            <a:r>
              <a:rPr lang="en-US" dirty="0" smtClean="0"/>
              <a:t>After Han: Era of Six Dynasties</a:t>
            </a:r>
          </a:p>
          <a:p>
            <a:r>
              <a:rPr lang="en-US" dirty="0" smtClean="0"/>
              <a:t>Sui reunified (under Yang </a:t>
            </a:r>
            <a:r>
              <a:rPr lang="en-US" dirty="0" err="1" smtClean="0"/>
              <a:t>Jian</a:t>
            </a:r>
            <a:r>
              <a:rPr lang="en-US" dirty="0" smtClean="0"/>
              <a:t>)</a:t>
            </a:r>
          </a:p>
          <a:p>
            <a:pPr lvl="1"/>
            <a:r>
              <a:rPr lang="en-US" dirty="0" smtClean="0"/>
              <a:t>Buddhism</a:t>
            </a:r>
          </a:p>
          <a:p>
            <a:pPr lvl="1"/>
            <a:r>
              <a:rPr lang="en-US" dirty="0" smtClean="0"/>
              <a:t>Grand Canal</a:t>
            </a:r>
          </a:p>
          <a:p>
            <a:pPr lvl="1"/>
            <a:r>
              <a:rPr lang="en-US" dirty="0" smtClean="0"/>
              <a:t>Militaristic and violent</a:t>
            </a:r>
          </a:p>
          <a:p>
            <a:pPr lvl="3"/>
            <a:r>
              <a:rPr lang="en-US" dirty="0" smtClean="0"/>
              <a:t>Murdered </a:t>
            </a:r>
          </a:p>
          <a:p>
            <a:endParaRPr lang="en-US" dirty="0" smtClean="0"/>
          </a:p>
          <a:p>
            <a:r>
              <a:rPr lang="en-US" dirty="0" smtClean="0"/>
              <a:t>Li Yuan took over</a:t>
            </a:r>
          </a:p>
          <a:p>
            <a:pPr lvl="1"/>
            <a:r>
              <a:rPr lang="en-US" sz="2000" dirty="0" smtClean="0"/>
              <a:t>Founded Tang (618-907)</a:t>
            </a:r>
            <a:endParaRPr lang="en-US" sz="2000" dirty="0"/>
          </a:p>
        </p:txBody>
      </p:sp>
      <p:pic>
        <p:nvPicPr>
          <p:cNvPr id="4" name="Picture 3"/>
          <p:cNvPicPr>
            <a:picLocks noChangeAspect="1"/>
          </p:cNvPicPr>
          <p:nvPr/>
        </p:nvPicPr>
        <p:blipFill>
          <a:blip r:embed="rId2"/>
          <a:srcRect l="27946" t="26487" b="12972"/>
          <a:stretch>
            <a:fillRect/>
          </a:stretch>
        </p:blipFill>
        <p:spPr>
          <a:xfrm>
            <a:off x="4111000" y="2775288"/>
            <a:ext cx="5033000" cy="40827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Eastern Orthodox</a:t>
            </a:r>
          </a:p>
          <a:p>
            <a:pPr lvl="1"/>
            <a:r>
              <a:rPr lang="en-US" dirty="0" smtClean="0"/>
              <a:t>Cyrillic Alphabet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http://www.china-mike.com/wp-content/uploads/2011/01/grand-canal-map.jpg"/>
          <p:cNvPicPr>
            <a:picLocks noChangeAspect="1" noChangeArrowheads="1"/>
          </p:cNvPicPr>
          <p:nvPr/>
        </p:nvPicPr>
        <p:blipFill>
          <a:blip r:embed="rId2"/>
          <a:srcRect/>
          <a:stretch>
            <a:fillRect/>
          </a:stretch>
        </p:blipFill>
        <p:spPr bwMode="auto">
          <a:xfrm>
            <a:off x="4760329" y="274638"/>
            <a:ext cx="4138741" cy="5619976"/>
          </a:xfrm>
          <a:prstGeom prst="rect">
            <a:avLst/>
          </a:prstGeom>
          <a:noFill/>
        </p:spPr>
      </p:pic>
      <p:pic>
        <p:nvPicPr>
          <p:cNvPr id="1028" name="Picture 4" descr="http://www.chinapage.org/water/grandcanal-1.jpg"/>
          <p:cNvPicPr>
            <a:picLocks noChangeAspect="1" noChangeArrowheads="1"/>
          </p:cNvPicPr>
          <p:nvPr/>
        </p:nvPicPr>
        <p:blipFill>
          <a:blip r:embed="rId3"/>
          <a:srcRect/>
          <a:stretch>
            <a:fillRect/>
          </a:stretch>
        </p:blipFill>
        <p:spPr bwMode="auto">
          <a:xfrm>
            <a:off x="155574" y="274638"/>
            <a:ext cx="4293277" cy="353156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453"/>
          </a:xfrm>
        </p:spPr>
        <p:txBody>
          <a:bodyPr/>
          <a:lstStyle/>
          <a:p>
            <a:r>
              <a:rPr lang="en-US" dirty="0" smtClean="0"/>
              <a:t>Tang</a:t>
            </a:r>
            <a:endParaRPr lang="en-US" dirty="0"/>
          </a:p>
        </p:txBody>
      </p:sp>
      <p:sp>
        <p:nvSpPr>
          <p:cNvPr id="3" name="Content Placeholder 2"/>
          <p:cNvSpPr>
            <a:spLocks noGrp="1"/>
          </p:cNvSpPr>
          <p:nvPr>
            <p:ph idx="1"/>
          </p:nvPr>
        </p:nvSpPr>
        <p:spPr>
          <a:xfrm>
            <a:off x="0" y="690762"/>
            <a:ext cx="4023947" cy="5670054"/>
          </a:xfrm>
        </p:spPr>
        <p:txBody>
          <a:bodyPr>
            <a:normAutofit/>
          </a:bodyPr>
          <a:lstStyle/>
          <a:p>
            <a:r>
              <a:rPr lang="en-US" dirty="0" smtClean="0"/>
              <a:t>Capital (</a:t>
            </a:r>
            <a:r>
              <a:rPr lang="en-US" dirty="0" err="1" smtClean="0"/>
              <a:t>Chang’an</a:t>
            </a:r>
            <a:r>
              <a:rPr lang="en-US" dirty="0" smtClean="0"/>
              <a:t>)</a:t>
            </a:r>
          </a:p>
          <a:p>
            <a:pPr lvl="1"/>
            <a:r>
              <a:rPr lang="en-US" dirty="0" smtClean="0"/>
              <a:t>Pop. 2 million</a:t>
            </a:r>
          </a:p>
          <a:p>
            <a:endParaRPr lang="en-US" dirty="0" smtClean="0"/>
          </a:p>
          <a:p>
            <a:pPr lvl="1"/>
            <a:endParaRPr lang="en-US" dirty="0" smtClean="0"/>
          </a:p>
          <a:p>
            <a:r>
              <a:rPr lang="en-US" dirty="0" smtClean="0"/>
              <a:t>Paper Money</a:t>
            </a:r>
          </a:p>
          <a:p>
            <a:endParaRPr lang="en-US" dirty="0"/>
          </a:p>
        </p:txBody>
      </p:sp>
      <p:pic>
        <p:nvPicPr>
          <p:cNvPr id="4" name="Picture 3"/>
          <p:cNvPicPr>
            <a:picLocks noChangeAspect="1"/>
          </p:cNvPicPr>
          <p:nvPr/>
        </p:nvPicPr>
        <p:blipFill>
          <a:blip r:embed="rId2"/>
          <a:stretch>
            <a:fillRect/>
          </a:stretch>
        </p:blipFill>
        <p:spPr>
          <a:xfrm>
            <a:off x="4023947" y="1417638"/>
            <a:ext cx="5120053" cy="4943178"/>
          </a:xfrm>
          <a:prstGeom prst="rect">
            <a:avLst/>
          </a:prstGeom>
        </p:spPr>
      </p:pic>
      <p:pic>
        <p:nvPicPr>
          <p:cNvPr id="14338" name="Picture 2" descr="http://www.cultural-china.com/chinaWH/images/arbigimages/829066ae4ec77774fa9fa2ea6f930500.jpg"/>
          <p:cNvPicPr>
            <a:picLocks noChangeAspect="1" noChangeArrowheads="1"/>
          </p:cNvPicPr>
          <p:nvPr/>
        </p:nvPicPr>
        <p:blipFill>
          <a:blip r:embed="rId3"/>
          <a:srcRect/>
          <a:stretch>
            <a:fillRect/>
          </a:stretch>
        </p:blipFill>
        <p:spPr bwMode="auto">
          <a:xfrm>
            <a:off x="155575" y="3691330"/>
            <a:ext cx="3564370" cy="26694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22" name="Picture 2" descr="http://go.grolier.com/map?id=mh00037&amp;pid=go"/>
          <p:cNvPicPr>
            <a:picLocks noChangeAspect="1" noChangeArrowheads="1"/>
          </p:cNvPicPr>
          <p:nvPr/>
        </p:nvPicPr>
        <p:blipFill>
          <a:blip r:embed="rId2"/>
          <a:srcRect r="23886" b="2318"/>
          <a:stretch>
            <a:fillRect/>
          </a:stretch>
        </p:blipFill>
        <p:spPr bwMode="auto">
          <a:xfrm>
            <a:off x="350520" y="0"/>
            <a:ext cx="833628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 Policies</a:t>
            </a:r>
            <a:endParaRPr lang="en-US" dirty="0"/>
          </a:p>
        </p:txBody>
      </p:sp>
      <p:sp>
        <p:nvSpPr>
          <p:cNvPr id="3" name="Content Placeholder 2"/>
          <p:cNvSpPr>
            <a:spLocks noGrp="1"/>
          </p:cNvSpPr>
          <p:nvPr>
            <p:ph idx="1"/>
          </p:nvPr>
        </p:nvSpPr>
        <p:spPr>
          <a:xfrm>
            <a:off x="0" y="1122218"/>
            <a:ext cx="5622348" cy="5735782"/>
          </a:xfrm>
        </p:spPr>
        <p:txBody>
          <a:bodyPr>
            <a:normAutofit/>
          </a:bodyPr>
          <a:lstStyle/>
          <a:p>
            <a:r>
              <a:rPr lang="en-US" dirty="0" smtClean="0"/>
              <a:t>Bureaucracy of merit</a:t>
            </a:r>
          </a:p>
          <a:p>
            <a:pPr lvl="1"/>
            <a:r>
              <a:rPr lang="en-US" dirty="0" smtClean="0"/>
              <a:t>Harder Confucian-emphasized exams</a:t>
            </a:r>
          </a:p>
          <a:p>
            <a:pPr lvl="1"/>
            <a:endParaRPr lang="en-US" dirty="0" smtClean="0"/>
          </a:p>
          <a:p>
            <a:r>
              <a:rPr lang="en-US" dirty="0" smtClean="0"/>
              <a:t>Equal Field System</a:t>
            </a:r>
          </a:p>
          <a:p>
            <a:pPr lvl="1"/>
            <a:endParaRPr lang="en-US" dirty="0" smtClean="0"/>
          </a:p>
          <a:p>
            <a:r>
              <a:rPr lang="en-US" dirty="0" smtClean="0"/>
              <a:t>Major Expansion</a:t>
            </a:r>
          </a:p>
          <a:p>
            <a:endParaRPr lang="en-US" dirty="0" smtClean="0"/>
          </a:p>
          <a:p>
            <a:r>
              <a:rPr lang="en-US" dirty="0" smtClean="0"/>
              <a:t>Tributary System</a:t>
            </a:r>
            <a:endParaRPr lang="en-US" dirty="0"/>
          </a:p>
        </p:txBody>
      </p:sp>
      <p:pic>
        <p:nvPicPr>
          <p:cNvPr id="29698" name="Picture 2" descr="tang elite soldiers small 783x1024 UNIFICATION &amp; STABILITY"/>
          <p:cNvPicPr>
            <a:picLocks noChangeAspect="1" noChangeArrowheads="1"/>
          </p:cNvPicPr>
          <p:nvPr/>
        </p:nvPicPr>
        <p:blipFill>
          <a:blip r:embed="rId2"/>
          <a:srcRect/>
          <a:stretch>
            <a:fillRect/>
          </a:stretch>
        </p:blipFill>
        <p:spPr bwMode="auto">
          <a:xfrm>
            <a:off x="5299364" y="1847621"/>
            <a:ext cx="3844636" cy="501038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bwMode="auto">
          <a:xfrm>
            <a:off x="0" y="1092200"/>
            <a:ext cx="9144000" cy="5765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Buddhism</a:t>
            </a:r>
            <a:endParaRPr lang="en-US" dirty="0"/>
          </a:p>
        </p:txBody>
      </p:sp>
      <p:sp>
        <p:nvSpPr>
          <p:cNvPr id="3" name="Content Placeholder 2"/>
          <p:cNvSpPr>
            <a:spLocks noGrp="1"/>
          </p:cNvSpPr>
          <p:nvPr>
            <p:ph idx="1"/>
          </p:nvPr>
        </p:nvSpPr>
        <p:spPr/>
        <p:txBody>
          <a:bodyPr/>
          <a:lstStyle/>
          <a:p>
            <a:r>
              <a:rPr lang="en-US" dirty="0" smtClean="0">
                <a:sym typeface="Wingdings"/>
              </a:rPr>
              <a:t>Zen (Chan)</a:t>
            </a:r>
          </a:p>
          <a:p>
            <a:r>
              <a:rPr lang="en-US" dirty="0" err="1" smtClean="0">
                <a:sym typeface="Wingdings"/>
              </a:rPr>
              <a:t>Pureland</a:t>
            </a:r>
            <a:endParaRPr lang="en-US" dirty="0" smtClean="0">
              <a:sym typeface="Wingdings"/>
            </a:endParaRPr>
          </a:p>
          <a:p>
            <a:endParaRPr lang="en-US" dirty="0" smtClean="0"/>
          </a:p>
          <a:p>
            <a:r>
              <a:rPr lang="en-US" dirty="0" smtClean="0"/>
              <a:t>845 – Persecution</a:t>
            </a:r>
          </a:p>
          <a:p>
            <a:endParaRPr lang="en-US" dirty="0"/>
          </a:p>
        </p:txBody>
      </p:sp>
      <p:pic>
        <p:nvPicPr>
          <p:cNvPr id="13314" name="Picture 2" descr="http://www.buddhistchannel.tv/picture/upload/chan-tea.jpg"/>
          <p:cNvPicPr>
            <a:picLocks noChangeAspect="1" noChangeArrowheads="1"/>
          </p:cNvPicPr>
          <p:nvPr/>
        </p:nvPicPr>
        <p:blipFill>
          <a:blip r:embed="rId2"/>
          <a:srcRect/>
          <a:stretch>
            <a:fillRect/>
          </a:stretch>
        </p:blipFill>
        <p:spPr bwMode="auto">
          <a:xfrm>
            <a:off x="5829300" y="1417638"/>
            <a:ext cx="2857500" cy="15621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An </a:t>
            </a:r>
            <a:r>
              <a:rPr lang="en-US" dirty="0" err="1" smtClean="0"/>
              <a:t>Lushan</a:t>
            </a:r>
            <a:r>
              <a:rPr lang="en-US" dirty="0" smtClean="0"/>
              <a:t> Rebellion</a:t>
            </a:r>
          </a:p>
          <a:p>
            <a:pPr lvl="1"/>
            <a:r>
              <a:rPr lang="en-US" dirty="0" smtClean="0"/>
              <a:t>755-763</a:t>
            </a:r>
          </a:p>
          <a:p>
            <a:pPr lvl="1"/>
            <a:r>
              <a:rPr lang="en-US" dirty="0" smtClean="0"/>
              <a:t>Defeated by </a:t>
            </a:r>
            <a:r>
              <a:rPr lang="en-US" dirty="0" err="1" smtClean="0"/>
              <a:t>Uighurs</a:t>
            </a:r>
            <a:endParaRPr lang="en-US" dirty="0" smtClean="0"/>
          </a:p>
          <a:p>
            <a:pPr lvl="2"/>
            <a:r>
              <a:rPr lang="en-US" dirty="0" smtClean="0"/>
              <a:t>Generals who retook a province became governor</a:t>
            </a:r>
          </a:p>
          <a:p>
            <a:pPr lvl="2"/>
            <a:r>
              <a:rPr lang="en-US" dirty="0" smtClean="0"/>
              <a:t>Tang never recover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32049</TotalTime>
  <Words>319</Words>
  <Application>Microsoft Office PowerPoint</Application>
  <PresentationFormat>On-screen Show (4:3)</PresentationFormat>
  <Paragraphs>92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Sui, Tang, and Song</vt:lpstr>
      <vt:lpstr>Sui (589 – 618)</vt:lpstr>
      <vt:lpstr>PowerPoint Presentation</vt:lpstr>
      <vt:lpstr>Tang</vt:lpstr>
      <vt:lpstr>PowerPoint Presentation</vt:lpstr>
      <vt:lpstr>Tang Policies</vt:lpstr>
      <vt:lpstr>PowerPoint Presentation</vt:lpstr>
      <vt:lpstr>Buddhism</vt:lpstr>
      <vt:lpstr>PowerPoint Presentation</vt:lpstr>
      <vt:lpstr>PowerPoint Presentation</vt:lpstr>
      <vt:lpstr>Song</vt:lpstr>
      <vt:lpstr>Society</vt:lpstr>
      <vt:lpstr>Economy</vt:lpstr>
      <vt:lpstr>Society</vt:lpstr>
      <vt:lpstr>Religion</vt:lpstr>
      <vt:lpstr>Decline and Fall of Song</vt:lpstr>
      <vt:lpstr>Russia (Pre Mongol)</vt:lpstr>
      <vt:lpstr>Religion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 Tang, and Song</dc:title>
  <dc:creator>Kevin Crean</dc:creator>
  <cp:lastModifiedBy>Kevin Crean</cp:lastModifiedBy>
  <cp:revision>178</cp:revision>
  <dcterms:created xsi:type="dcterms:W3CDTF">2011-11-14T19:09:55Z</dcterms:created>
  <dcterms:modified xsi:type="dcterms:W3CDTF">2015-10-20T19:48:43Z</dcterms:modified>
</cp:coreProperties>
</file>